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9" r:id="rId2"/>
    <p:sldId id="261" r:id="rId3"/>
    <p:sldId id="262" r:id="rId4"/>
    <p:sldId id="263" r:id="rId5"/>
    <p:sldId id="266" r:id="rId6"/>
    <p:sldId id="264" r:id="rId7"/>
    <p:sldId id="265" r:id="rId8"/>
    <p:sldId id="267" r:id="rId9"/>
    <p:sldId id="268" r:id="rId10"/>
    <p:sldId id="269" r:id="rId11"/>
    <p:sldId id="270" r:id="rId12"/>
    <p:sldId id="271" r:id="rId13"/>
    <p:sldId id="272" r:id="rId14"/>
    <p:sldId id="27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4660"/>
  </p:normalViewPr>
  <p:slideViewPr>
    <p:cSldViewPr snapToGrid="0">
      <p:cViewPr varScale="1">
        <p:scale>
          <a:sx n="72" d="100"/>
          <a:sy n="72"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2EDE18-61DA-4B23-AF7D-15EBC47DC618}" type="datetimeFigureOut">
              <a:rPr lang="en-IN" smtClean="0"/>
              <a:t>15-08-2020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11330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225589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3992158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2382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562654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2EDE18-61DA-4B23-AF7D-15EBC47DC618}" type="datetimeFigureOut">
              <a:rPr lang="en-IN" smtClean="0"/>
              <a:t>15-08-2020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207545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2EDE18-61DA-4B23-AF7D-15EBC47DC618}" type="datetimeFigureOut">
              <a:rPr lang="en-IN" smtClean="0"/>
              <a:t>15-08-2020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1104562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EDE18-61DA-4B23-AF7D-15EBC47DC618}"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1000595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EDE18-61DA-4B23-AF7D-15EBC47DC618}"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42011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EDE18-61DA-4B23-AF7D-15EBC47DC618}"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295587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EDE18-61DA-4B23-AF7D-15EBC47DC618}"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347977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12937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2EDE18-61DA-4B23-AF7D-15EBC47DC618}" type="datetimeFigureOut">
              <a:rPr lang="en-IN" smtClean="0"/>
              <a:t>15-08-2020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271502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2EDE18-61DA-4B23-AF7D-15EBC47DC618}" type="datetimeFigureOut">
              <a:rPr lang="en-IN" smtClean="0"/>
              <a:t>15-08-2020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4241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EDE18-61DA-4B23-AF7D-15EBC47DC618}" type="datetimeFigureOut">
              <a:rPr lang="en-IN" smtClean="0"/>
              <a:t>15-08-2020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66866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25630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EDE18-61DA-4B23-AF7D-15EBC47DC618}"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84787E-B1A9-48BC-89DF-4196987B9720}" type="slidenum">
              <a:rPr lang="en-IN" smtClean="0"/>
              <a:t>‹#›</a:t>
            </a:fld>
            <a:endParaRPr lang="en-IN"/>
          </a:p>
        </p:txBody>
      </p:sp>
    </p:spTree>
    <p:extLst>
      <p:ext uri="{BB962C8B-B14F-4D97-AF65-F5344CB8AC3E}">
        <p14:creationId xmlns:p14="http://schemas.microsoft.com/office/powerpoint/2010/main" val="3329361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92EDE18-61DA-4B23-AF7D-15EBC47DC618}" type="datetimeFigureOut">
              <a:rPr lang="en-IN" smtClean="0"/>
              <a:t>15-08-2020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84787E-B1A9-48BC-89DF-4196987B9720}" type="slidenum">
              <a:rPr lang="en-IN" smtClean="0"/>
              <a:t>‹#›</a:t>
            </a:fld>
            <a:endParaRPr lang="en-IN"/>
          </a:p>
        </p:txBody>
      </p:sp>
    </p:spTree>
    <p:extLst>
      <p:ext uri="{BB962C8B-B14F-4D97-AF65-F5344CB8AC3E}">
        <p14:creationId xmlns:p14="http://schemas.microsoft.com/office/powerpoint/2010/main" val="418886568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E5CDA6-BAF0-472C-8534-97E6DDCF627F}"/>
              </a:ext>
            </a:extLst>
          </p:cNvPr>
          <p:cNvSpPr>
            <a:spLocks noGrp="1"/>
          </p:cNvSpPr>
          <p:nvPr>
            <p:ph type="title"/>
          </p:nvPr>
        </p:nvSpPr>
        <p:spPr>
          <a:xfrm>
            <a:off x="1141411" y="4028661"/>
            <a:ext cx="9912355" cy="1470992"/>
          </a:xfrm>
        </p:spPr>
        <p:txBody>
          <a:bodyPr>
            <a:normAutofit/>
          </a:bodyPr>
          <a:lstStyle/>
          <a:p>
            <a:pPr algn="ctr"/>
            <a:r>
              <a:rPr lang="en-IN" b="1" dirty="0">
                <a:solidFill>
                  <a:srgbClr val="00B0F0"/>
                </a:solidFill>
                <a:latin typeface="Algerian" panose="04020705040A02060702" pitchFamily="82" charset="0"/>
              </a:rPr>
              <a:t>Sentiment analysis and </a:t>
            </a:r>
            <a:r>
              <a:rPr lang="en-IN" b="1">
                <a:solidFill>
                  <a:srgbClr val="00B0F0"/>
                </a:solidFill>
                <a:latin typeface="Algerian" panose="04020705040A02060702" pitchFamily="82" charset="0"/>
              </a:rPr>
              <a:t>image search </a:t>
            </a:r>
            <a:br>
              <a:rPr lang="en-IN" b="1">
                <a:solidFill>
                  <a:srgbClr val="00B0F0"/>
                </a:solidFill>
                <a:latin typeface="Algerian" panose="04020705040A02060702" pitchFamily="82" charset="0"/>
              </a:rPr>
            </a:br>
            <a:r>
              <a:rPr lang="en-IN" b="1">
                <a:solidFill>
                  <a:srgbClr val="00B0F0"/>
                </a:solidFill>
                <a:latin typeface="Algerian" panose="04020705040A02060702" pitchFamily="82" charset="0"/>
              </a:rPr>
              <a:t>USING </a:t>
            </a:r>
            <a:r>
              <a:rPr lang="en-IN" b="1" dirty="0">
                <a:solidFill>
                  <a:srgbClr val="00B0F0"/>
                </a:solidFill>
                <a:latin typeface="Algerian" panose="04020705040A02060702" pitchFamily="82" charset="0"/>
              </a:rPr>
              <a:t>twitter</a:t>
            </a:r>
          </a:p>
        </p:txBody>
      </p:sp>
      <p:pic>
        <p:nvPicPr>
          <p:cNvPr id="8" name="Picture Placeholder 7">
            <a:extLst>
              <a:ext uri="{FF2B5EF4-FFF2-40B4-BE49-F238E27FC236}">
                <a16:creationId xmlns:a16="http://schemas.microsoft.com/office/drawing/2014/main" id="{063C23D7-613A-4FA1-924B-0C5B8604DD1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813" b="27813"/>
          <a:stretch>
            <a:fillRect/>
          </a:stretch>
        </p:blipFill>
        <p:spPr>
          <a:xfrm>
            <a:off x="1141411" y="606426"/>
            <a:ext cx="9912354" cy="3422235"/>
          </a:xfrm>
        </p:spPr>
      </p:pic>
    </p:spTree>
    <p:extLst>
      <p:ext uri="{BB962C8B-B14F-4D97-AF65-F5344CB8AC3E}">
        <p14:creationId xmlns:p14="http://schemas.microsoft.com/office/powerpoint/2010/main" val="3833815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F98-E93E-4F2D-A7D7-E06F0E0EB1D5}"/>
              </a:ext>
            </a:extLst>
          </p:cNvPr>
          <p:cNvSpPr>
            <a:spLocks noGrp="1"/>
          </p:cNvSpPr>
          <p:nvPr>
            <p:ph type="title"/>
          </p:nvPr>
        </p:nvSpPr>
        <p:spPr>
          <a:xfrm>
            <a:off x="1141413" y="618518"/>
            <a:ext cx="9905998" cy="1077760"/>
          </a:xfrm>
        </p:spPr>
        <p:txBody>
          <a:bodyPr/>
          <a:lstStyle/>
          <a:p>
            <a:r>
              <a:rPr lang="en-IN" dirty="0"/>
              <a:t>Python</a:t>
            </a:r>
          </a:p>
        </p:txBody>
      </p:sp>
      <p:sp>
        <p:nvSpPr>
          <p:cNvPr id="3" name="Content Placeholder 2">
            <a:extLst>
              <a:ext uri="{FF2B5EF4-FFF2-40B4-BE49-F238E27FC236}">
                <a16:creationId xmlns:a16="http://schemas.microsoft.com/office/drawing/2014/main" id="{CC4B8FCF-6335-4995-A097-BA050FA4F716}"/>
              </a:ext>
            </a:extLst>
          </p:cNvPr>
          <p:cNvSpPr>
            <a:spLocks noGrp="1"/>
          </p:cNvSpPr>
          <p:nvPr>
            <p:ph idx="1"/>
          </p:nvPr>
        </p:nvSpPr>
        <p:spPr>
          <a:xfrm>
            <a:off x="1141412" y="1696278"/>
            <a:ext cx="9905999" cy="4094923"/>
          </a:xfrm>
        </p:spPr>
        <p:txBody>
          <a:bodyPr>
            <a:normAutofit/>
          </a:bodyPr>
          <a:lstStyle/>
          <a:p>
            <a:r>
              <a:rPr lang="en-US" sz="1800" b="1" i="0" dirty="0">
                <a:effectLst/>
                <a:latin typeface="Times New Roman" panose="02020603050405020304" pitchFamily="18" charset="0"/>
                <a:cs typeface="Times New Roman" panose="02020603050405020304" pitchFamily="18" charset="0"/>
              </a:rPr>
              <a:t>Python</a:t>
            </a:r>
            <a:r>
              <a:rPr lang="en-US" sz="1800" b="0" i="0" dirty="0">
                <a:effectLst/>
                <a:latin typeface="Times New Roman" panose="02020603050405020304" pitchFamily="18" charset="0"/>
                <a:cs typeface="Times New Roman" panose="02020603050405020304" pitchFamily="18" charset="0"/>
              </a:rPr>
              <a:t> is an </a:t>
            </a:r>
            <a:r>
              <a:rPr lang="en-US" sz="1800" b="0" i="0" u="none" strike="noStrike" dirty="0">
                <a:effectLst/>
                <a:latin typeface="Times New Roman" panose="02020603050405020304" pitchFamily="18" charset="0"/>
                <a:cs typeface="Times New Roman" panose="02020603050405020304" pitchFamily="18" charset="0"/>
              </a:rPr>
              <a:t>interpreted</a:t>
            </a:r>
            <a:r>
              <a:rPr lang="en-US" sz="1800" b="0" i="0" dirty="0">
                <a:effectLst/>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high-level</a:t>
            </a:r>
            <a:r>
              <a:rPr lang="en-US" sz="1800" b="0" i="0" dirty="0">
                <a:effectLst/>
                <a:latin typeface="Times New Roman" panose="02020603050405020304" pitchFamily="18" charset="0"/>
                <a:cs typeface="Times New Roman" panose="02020603050405020304" pitchFamily="18" charset="0"/>
              </a:rPr>
              <a:t>, general-purpose </a:t>
            </a:r>
            <a:r>
              <a:rPr lang="en-US" sz="1800" b="0" i="0" u="none" strike="noStrike" dirty="0">
                <a:effectLst/>
                <a:latin typeface="Times New Roman" panose="02020603050405020304" pitchFamily="18" charset="0"/>
                <a:cs typeface="Times New Roman" panose="02020603050405020304" pitchFamily="18" charset="0"/>
              </a:rPr>
              <a:t>programming language</a:t>
            </a:r>
            <a:r>
              <a:rPr lang="en-US" sz="1800" b="0" i="0" dirty="0">
                <a:effectLst/>
                <a:latin typeface="Times New Roman" panose="02020603050405020304" pitchFamily="18" charset="0"/>
                <a:cs typeface="Times New Roman" panose="02020603050405020304" pitchFamily="18" charset="0"/>
              </a:rPr>
              <a:t>.</a:t>
            </a:r>
          </a:p>
          <a:p>
            <a:r>
              <a:rPr lang="en-US" sz="1800" b="0" i="0" dirty="0">
                <a:effectLst/>
                <a:latin typeface="Times New Roman" panose="02020603050405020304" pitchFamily="18" charset="0"/>
                <a:cs typeface="Times New Roman" panose="02020603050405020304" pitchFamily="18" charset="0"/>
              </a:rPr>
              <a:t>Its </a:t>
            </a:r>
            <a:r>
              <a:rPr lang="en-US" sz="1800" b="0" i="0" u="none" strike="noStrike" dirty="0">
                <a:effectLst/>
                <a:latin typeface="Times New Roman" panose="02020603050405020304" pitchFamily="18" charset="0"/>
                <a:cs typeface="Times New Roman" panose="02020603050405020304" pitchFamily="18" charset="0"/>
              </a:rPr>
              <a:t>language constructs</a:t>
            </a:r>
            <a:r>
              <a:rPr lang="en-US" sz="1800" b="0" i="0" dirty="0">
                <a:effectLst/>
                <a:latin typeface="Times New Roman" panose="02020603050405020304" pitchFamily="18" charset="0"/>
                <a:cs typeface="Times New Roman" panose="02020603050405020304" pitchFamily="18" charset="0"/>
              </a:rPr>
              <a:t> and </a:t>
            </a:r>
            <a:r>
              <a:rPr lang="en-US" sz="1800" b="0" i="0" u="none" strike="noStrike" dirty="0">
                <a:effectLst/>
                <a:latin typeface="Times New Roman" panose="02020603050405020304" pitchFamily="18" charset="0"/>
                <a:cs typeface="Times New Roman" panose="02020603050405020304" pitchFamily="18" charset="0"/>
              </a:rPr>
              <a:t>object-oriented</a:t>
            </a:r>
            <a:r>
              <a:rPr lang="en-US" sz="1800" b="0" i="0" dirty="0">
                <a:effectLst/>
                <a:latin typeface="Times New Roman" panose="02020603050405020304" pitchFamily="18" charset="0"/>
                <a:cs typeface="Times New Roman" panose="02020603050405020304" pitchFamily="18" charset="0"/>
              </a:rPr>
              <a:t> approach aim to help </a:t>
            </a:r>
            <a:r>
              <a:rPr lang="en-US" sz="1800" b="0" i="0" u="none" strike="noStrike" dirty="0">
                <a:effectLst/>
                <a:latin typeface="Times New Roman" panose="02020603050405020304" pitchFamily="18" charset="0"/>
                <a:cs typeface="Times New Roman" panose="02020603050405020304" pitchFamily="18" charset="0"/>
              </a:rPr>
              <a:t>programmers</a:t>
            </a:r>
            <a:r>
              <a:rPr lang="en-US" sz="1800" b="0" i="0" dirty="0">
                <a:effectLst/>
                <a:latin typeface="Times New Roman" panose="02020603050405020304" pitchFamily="18" charset="0"/>
                <a:cs typeface="Times New Roman" panose="02020603050405020304" pitchFamily="18" charset="0"/>
              </a:rPr>
              <a:t> write clear, logical code for small and large-scale projects.</a:t>
            </a:r>
          </a:p>
          <a:p>
            <a:r>
              <a:rPr lang="en-US" sz="1800" b="0" i="0" dirty="0">
                <a:effectLst/>
                <a:latin typeface="Times New Roman" panose="02020603050405020304" pitchFamily="18" charset="0"/>
                <a:cs typeface="Times New Roman" panose="02020603050405020304" pitchFamily="18" charset="0"/>
              </a:rPr>
              <a:t>Python is </a:t>
            </a:r>
            <a:r>
              <a:rPr lang="en-US" sz="1800" b="0" i="0" u="none" strike="noStrike" dirty="0">
                <a:effectLst/>
                <a:latin typeface="Times New Roman" panose="02020603050405020304" pitchFamily="18" charset="0"/>
                <a:cs typeface="Times New Roman" panose="02020603050405020304" pitchFamily="18" charset="0"/>
              </a:rPr>
              <a:t>dynamically typed</a:t>
            </a:r>
            <a:r>
              <a:rPr lang="en-US" sz="1800" b="0" i="0" dirty="0">
                <a:effectLst/>
                <a:latin typeface="Times New Roman" panose="02020603050405020304" pitchFamily="18" charset="0"/>
                <a:cs typeface="Times New Roman" panose="02020603050405020304" pitchFamily="18" charset="0"/>
              </a:rPr>
              <a:t> and </a:t>
            </a:r>
            <a:r>
              <a:rPr lang="en-US" sz="1800" b="0" i="0" u="none" strike="noStrike" dirty="0">
                <a:effectLst/>
                <a:latin typeface="Times New Roman" panose="02020603050405020304" pitchFamily="18" charset="0"/>
                <a:cs typeface="Times New Roman" panose="02020603050405020304" pitchFamily="18" charset="0"/>
              </a:rPr>
              <a:t>garbage-collected</a:t>
            </a:r>
            <a:r>
              <a:rPr lang="en-US" sz="1800" b="0" i="0" dirty="0">
                <a:effectLst/>
                <a:latin typeface="Times New Roman" panose="02020603050405020304" pitchFamily="18" charset="0"/>
                <a:cs typeface="Times New Roman" panose="02020603050405020304" pitchFamily="18" charset="0"/>
              </a:rPr>
              <a:t>. It supports multiple </a:t>
            </a:r>
            <a:r>
              <a:rPr lang="en-US" sz="1800" b="0" i="0" u="none" strike="noStrike" dirty="0">
                <a:effectLst/>
                <a:latin typeface="Times New Roman" panose="02020603050405020304" pitchFamily="18" charset="0"/>
                <a:cs typeface="Times New Roman" panose="02020603050405020304" pitchFamily="18" charset="0"/>
              </a:rPr>
              <a:t>programming paradigms</a:t>
            </a:r>
            <a:r>
              <a:rPr lang="en-US" sz="1800" b="0" i="0" dirty="0">
                <a:effectLst/>
                <a:latin typeface="Times New Roman" panose="02020603050405020304" pitchFamily="18" charset="0"/>
                <a:cs typeface="Times New Roman" panose="02020603050405020304" pitchFamily="18" charset="0"/>
              </a:rPr>
              <a:t>, including </a:t>
            </a:r>
            <a:r>
              <a:rPr lang="en-US" sz="1800" b="0" i="0" u="none" strike="noStrike" dirty="0">
                <a:effectLst/>
                <a:latin typeface="Times New Roman" panose="02020603050405020304" pitchFamily="18" charset="0"/>
                <a:cs typeface="Times New Roman" panose="02020603050405020304" pitchFamily="18" charset="0"/>
              </a:rPr>
              <a:t>structured</a:t>
            </a:r>
            <a:r>
              <a:rPr lang="en-US" sz="1800" b="0" i="0" dirty="0">
                <a:effectLst/>
                <a:latin typeface="Times New Roman" panose="02020603050405020304" pitchFamily="18" charset="0"/>
                <a:cs typeface="Times New Roman" panose="02020603050405020304" pitchFamily="18" charset="0"/>
              </a:rPr>
              <a:t> (particularly, </a:t>
            </a:r>
            <a:r>
              <a:rPr lang="en-US" sz="1800" b="0" i="0" u="none" strike="noStrike" dirty="0">
                <a:effectLst/>
                <a:latin typeface="Times New Roman" panose="02020603050405020304" pitchFamily="18" charset="0"/>
                <a:cs typeface="Times New Roman" panose="02020603050405020304" pitchFamily="18" charset="0"/>
              </a:rPr>
              <a:t>procedural</a:t>
            </a:r>
            <a:r>
              <a:rPr lang="en-US" sz="1800" b="0" i="0" dirty="0">
                <a:effectLst/>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object-oriented</a:t>
            </a:r>
            <a:r>
              <a:rPr lang="en-US" sz="1800" b="0" i="0" dirty="0">
                <a:effectLst/>
                <a:latin typeface="Times New Roman" panose="02020603050405020304" pitchFamily="18" charset="0"/>
                <a:cs typeface="Times New Roman" panose="02020603050405020304" pitchFamily="18" charset="0"/>
              </a:rPr>
              <a:t>, and </a:t>
            </a:r>
            <a:r>
              <a:rPr lang="en-US" sz="1800" b="0" i="0" u="none" strike="noStrike" dirty="0">
                <a:effectLst/>
                <a:latin typeface="Times New Roman" panose="02020603050405020304" pitchFamily="18" charset="0"/>
                <a:cs typeface="Times New Roman" panose="02020603050405020304" pitchFamily="18" charset="0"/>
              </a:rPr>
              <a:t>functional programming</a:t>
            </a:r>
            <a:r>
              <a:rPr lang="en-US" sz="1800" b="0" i="0" dirty="0">
                <a:effectLst/>
                <a:latin typeface="Times New Roman" panose="02020603050405020304" pitchFamily="18" charset="0"/>
                <a:cs typeface="Times New Roman" panose="02020603050405020304" pitchFamily="18" charset="0"/>
              </a:rPr>
              <a:t>. Python is often described as a "batteries included" language due to its comprehensive </a:t>
            </a:r>
            <a:r>
              <a:rPr lang="en-US" sz="1800" b="0" i="0" u="none" strike="noStrike" dirty="0">
                <a:effectLst/>
                <a:latin typeface="Times New Roman" panose="02020603050405020304" pitchFamily="18" charset="0"/>
                <a:cs typeface="Times New Roman" panose="02020603050405020304" pitchFamily="18" charset="0"/>
              </a:rPr>
              <a:t>standard library</a:t>
            </a:r>
            <a:r>
              <a:rPr lang="en-US" sz="1800" b="0" i="0" dirty="0">
                <a:effectLst/>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There are different kinds of modules available like matplotlib, tweepy, re, pandas, NumPy, etc..</a:t>
            </a:r>
          </a:p>
        </p:txBody>
      </p:sp>
    </p:spTree>
    <p:extLst>
      <p:ext uri="{BB962C8B-B14F-4D97-AF65-F5344CB8AC3E}">
        <p14:creationId xmlns:p14="http://schemas.microsoft.com/office/powerpoint/2010/main" val="20004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C3D9-198B-413D-8809-D9051B691BA1}"/>
              </a:ext>
            </a:extLst>
          </p:cNvPr>
          <p:cNvSpPr>
            <a:spLocks noGrp="1"/>
          </p:cNvSpPr>
          <p:nvPr>
            <p:ph type="title"/>
          </p:nvPr>
        </p:nvSpPr>
        <p:spPr>
          <a:xfrm>
            <a:off x="1141413" y="618518"/>
            <a:ext cx="9905998" cy="1104265"/>
          </a:xfrm>
        </p:spPr>
        <p:txBody>
          <a:bodyPr/>
          <a:lstStyle/>
          <a:p>
            <a:r>
              <a:rPr lang="en-IN" dirty="0"/>
              <a:t>Python Modules</a:t>
            </a:r>
          </a:p>
        </p:txBody>
      </p:sp>
      <p:sp>
        <p:nvSpPr>
          <p:cNvPr id="3" name="Content Placeholder 2">
            <a:extLst>
              <a:ext uri="{FF2B5EF4-FFF2-40B4-BE49-F238E27FC236}">
                <a16:creationId xmlns:a16="http://schemas.microsoft.com/office/drawing/2014/main" id="{8DC5653B-DE68-4C14-93ED-E254CF4F02F5}"/>
              </a:ext>
            </a:extLst>
          </p:cNvPr>
          <p:cNvSpPr>
            <a:spLocks noGrp="1"/>
          </p:cNvSpPr>
          <p:nvPr>
            <p:ph idx="1"/>
          </p:nvPr>
        </p:nvSpPr>
        <p:spPr>
          <a:xfrm>
            <a:off x="1141412" y="1722783"/>
            <a:ext cx="9905999" cy="4068418"/>
          </a:xfrm>
        </p:spPr>
        <p:txBody>
          <a:bodyPr>
            <a:normAutofit/>
          </a:bodyPr>
          <a:lstStyle/>
          <a:p>
            <a:r>
              <a:rPr lang="en-US" sz="1800" dirty="0">
                <a:latin typeface="Times New Roman" panose="02020603050405020304" pitchFamily="18" charset="0"/>
                <a:cs typeface="Times New Roman" panose="02020603050405020304" pitchFamily="18" charset="0"/>
              </a:rPr>
              <a:t>A module is a file containing Python definitions and statements.</a:t>
            </a:r>
          </a:p>
          <a:p>
            <a:r>
              <a:rPr lang="en-US" sz="1800" dirty="0">
                <a:latin typeface="Times New Roman" panose="02020603050405020304" pitchFamily="18" charset="0"/>
                <a:cs typeface="Times New Roman" panose="02020603050405020304" pitchFamily="18" charset="0"/>
              </a:rPr>
              <a:t> The file name is the module name with the suffix .py appended.</a:t>
            </a:r>
          </a:p>
          <a:p>
            <a:r>
              <a:rPr lang="en-US" sz="1800" b="0" i="0" dirty="0">
                <a:effectLst/>
                <a:latin typeface="Lucida Grande"/>
              </a:rPr>
              <a:t> </a:t>
            </a:r>
            <a:r>
              <a:rPr lang="en-US" sz="1800" dirty="0">
                <a:latin typeface="Times New Roman" panose="02020603050405020304" pitchFamily="18" charset="0"/>
                <a:cs typeface="Times New Roman" panose="02020603050405020304" pitchFamily="18" charset="0"/>
              </a:rPr>
              <a:t>Definitions</a:t>
            </a:r>
            <a:r>
              <a:rPr lang="en-US" sz="1800" b="0" i="0" dirty="0">
                <a:effectLst/>
                <a:latin typeface="Times New Roman" panose="02020603050405020304" pitchFamily="18" charset="0"/>
                <a:cs typeface="Times New Roman" panose="02020603050405020304" pitchFamily="18" charset="0"/>
              </a:rPr>
              <a:t> from a module can be </a:t>
            </a:r>
            <a:r>
              <a:rPr lang="en-US" sz="1800" b="0" dirty="0">
                <a:effectLst/>
                <a:latin typeface="Times New Roman" panose="02020603050405020304" pitchFamily="18" charset="0"/>
                <a:cs typeface="Times New Roman" panose="02020603050405020304" pitchFamily="18" charset="0"/>
              </a:rPr>
              <a:t>imported</a:t>
            </a:r>
            <a:r>
              <a:rPr lang="en-US" sz="1800" b="0" i="0" dirty="0">
                <a:effectLst/>
                <a:latin typeface="Times New Roman" panose="02020603050405020304" pitchFamily="18" charset="0"/>
                <a:cs typeface="Times New Roman" panose="02020603050405020304" pitchFamily="18" charset="0"/>
              </a:rPr>
              <a:t> into other modules or into the </a:t>
            </a:r>
            <a:r>
              <a:rPr lang="en-US" sz="1800" b="0" dirty="0">
                <a:effectLst/>
                <a:latin typeface="Times New Roman" panose="02020603050405020304" pitchFamily="18" charset="0"/>
                <a:cs typeface="Times New Roman" panose="02020603050405020304" pitchFamily="18" charset="0"/>
              </a:rPr>
              <a:t>main</a:t>
            </a:r>
            <a:r>
              <a:rPr lang="en-US" sz="1800" b="0" i="0" dirty="0">
                <a:effectLst/>
                <a:latin typeface="Times New Roman" panose="02020603050405020304" pitchFamily="18" charset="0"/>
                <a:cs typeface="Times New Roman" panose="02020603050405020304" pitchFamily="18" charset="0"/>
              </a:rPr>
              <a:t> module.</a:t>
            </a:r>
          </a:p>
          <a:p>
            <a:r>
              <a:rPr lang="en-US" sz="1800" dirty="0">
                <a:latin typeface="Times New Roman" panose="02020603050405020304" pitchFamily="18" charset="0"/>
                <a:cs typeface="Times New Roman" panose="02020603050405020304" pitchFamily="18" charset="0"/>
              </a:rPr>
              <a:t>For example, </a:t>
            </a:r>
            <a:endParaRPr lang="en-US" sz="1800" b="0" i="0" dirty="0">
              <a:effectLst/>
              <a:latin typeface="Times New Roman" panose="02020603050405020304" pitchFamily="18" charset="0"/>
              <a:cs typeface="Times New Roman" panose="02020603050405020304" pitchFamily="18" charset="0"/>
            </a:endParaRPr>
          </a:p>
          <a:p>
            <a:pPr lvl="1"/>
            <a:r>
              <a:rPr lang="en-US" sz="1800" b="0" i="0" dirty="0">
                <a:effectLst/>
                <a:latin typeface="Times New Roman" panose="02020603050405020304" pitchFamily="18" charset="0"/>
                <a:cs typeface="Times New Roman" panose="02020603050405020304" pitchFamily="18" charset="0"/>
              </a:rPr>
              <a:t>Tweepy is a module that enables Python to communicate with Twitter platform and use its API.</a:t>
            </a:r>
          </a:p>
          <a:p>
            <a:pPr lvl="1"/>
            <a:r>
              <a:rPr lang="en-US" sz="1800" i="0" dirty="0">
                <a:effectLst/>
                <a:latin typeface="Times New Roman" panose="02020603050405020304" pitchFamily="18" charset="0"/>
                <a:cs typeface="Times New Roman" panose="02020603050405020304" pitchFamily="18" charset="0"/>
              </a:rPr>
              <a:t>Matplotlib</a:t>
            </a:r>
            <a:r>
              <a:rPr lang="en-US" sz="1800" b="0" i="0" dirty="0">
                <a:effectLst/>
                <a:latin typeface="Times New Roman" panose="02020603050405020304" pitchFamily="18" charset="0"/>
                <a:cs typeface="Times New Roman" panose="02020603050405020304" pitchFamily="18" charset="0"/>
              </a:rPr>
              <a:t> is a plotting </a:t>
            </a:r>
            <a:r>
              <a:rPr lang="en-US" sz="1800" i="0" dirty="0">
                <a:effectLst/>
                <a:latin typeface="Times New Roman" panose="02020603050405020304" pitchFamily="18" charset="0"/>
                <a:cs typeface="Times New Roman" panose="02020603050405020304" pitchFamily="18" charset="0"/>
              </a:rPr>
              <a:t>library</a:t>
            </a:r>
            <a:r>
              <a:rPr lang="en-US" sz="1800" b="0" i="0" dirty="0">
                <a:effectLst/>
                <a:latin typeface="Times New Roman" panose="02020603050405020304" pitchFamily="18" charset="0"/>
                <a:cs typeface="Times New Roman" panose="02020603050405020304" pitchFamily="18" charset="0"/>
              </a:rPr>
              <a:t> for the </a:t>
            </a:r>
            <a:r>
              <a:rPr lang="en-US" sz="1800" i="0" dirty="0">
                <a:effectLst/>
                <a:latin typeface="Times New Roman" panose="02020603050405020304" pitchFamily="18" charset="0"/>
                <a:cs typeface="Times New Roman" panose="02020603050405020304" pitchFamily="18" charset="0"/>
              </a:rPr>
              <a:t>Python</a:t>
            </a:r>
            <a:r>
              <a:rPr lang="en-US" sz="1800" b="0" i="0" dirty="0">
                <a:effectLst/>
                <a:latin typeface="Times New Roman" panose="02020603050405020304" pitchFamily="18" charset="0"/>
                <a:cs typeface="Times New Roman" panose="02020603050405020304" pitchFamily="18" charset="0"/>
              </a:rPr>
              <a:t> programming language which is used to plot graphs.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33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954D05-A2E4-41BA-94A6-07855C3D5085}"/>
              </a:ext>
            </a:extLst>
          </p:cNvPr>
          <p:cNvSpPr>
            <a:spLocks noGrp="1"/>
          </p:cNvSpPr>
          <p:nvPr>
            <p:ph type="title"/>
          </p:nvPr>
        </p:nvSpPr>
        <p:spPr>
          <a:xfrm>
            <a:off x="1141413" y="618518"/>
            <a:ext cx="9905998" cy="1157273"/>
          </a:xfrm>
        </p:spPr>
        <p:txBody>
          <a:bodyPr/>
          <a:lstStyle/>
          <a:p>
            <a:r>
              <a:rPr lang="en-IN" dirty="0"/>
              <a:t>Web scrapping architecture</a:t>
            </a:r>
          </a:p>
        </p:txBody>
      </p:sp>
      <p:pic>
        <p:nvPicPr>
          <p:cNvPr id="8" name="Content Placeholder 7">
            <a:extLst>
              <a:ext uri="{FF2B5EF4-FFF2-40B4-BE49-F238E27FC236}">
                <a16:creationId xmlns:a16="http://schemas.microsoft.com/office/drawing/2014/main" id="{3616E01A-EB45-45C5-81C6-DEB7AEF93F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5706" y="1775791"/>
            <a:ext cx="9789358" cy="4359966"/>
          </a:xfrm>
        </p:spPr>
      </p:pic>
    </p:spTree>
    <p:extLst>
      <p:ext uri="{BB962C8B-B14F-4D97-AF65-F5344CB8AC3E}">
        <p14:creationId xmlns:p14="http://schemas.microsoft.com/office/powerpoint/2010/main" val="106651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8A29-4C78-497C-A448-DD6839B0401D}"/>
              </a:ext>
            </a:extLst>
          </p:cNvPr>
          <p:cNvSpPr>
            <a:spLocks noGrp="1"/>
          </p:cNvSpPr>
          <p:nvPr>
            <p:ph type="title"/>
          </p:nvPr>
        </p:nvSpPr>
        <p:spPr>
          <a:xfrm>
            <a:off x="1141413" y="618518"/>
            <a:ext cx="9905998" cy="1104265"/>
          </a:xfrm>
        </p:spPr>
        <p:txBody>
          <a:bodyPr/>
          <a:lstStyle/>
          <a:p>
            <a:r>
              <a:rPr lang="en-IN" dirty="0"/>
              <a:t>Sentiment analysis architecture</a:t>
            </a:r>
          </a:p>
        </p:txBody>
      </p:sp>
      <p:pic>
        <p:nvPicPr>
          <p:cNvPr id="5" name="Content Placeholder 4">
            <a:extLst>
              <a:ext uri="{FF2B5EF4-FFF2-40B4-BE49-F238E27FC236}">
                <a16:creationId xmlns:a16="http://schemas.microsoft.com/office/drawing/2014/main" id="{8FE943FC-F6E8-47F9-9D1A-BE219CD44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83" y="1722783"/>
            <a:ext cx="9645857" cy="4414550"/>
          </a:xfrm>
        </p:spPr>
      </p:pic>
    </p:spTree>
    <p:extLst>
      <p:ext uri="{BB962C8B-B14F-4D97-AF65-F5344CB8AC3E}">
        <p14:creationId xmlns:p14="http://schemas.microsoft.com/office/powerpoint/2010/main" val="79852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E8C4-F085-425C-BF46-C5CB58261AD2}"/>
              </a:ext>
            </a:extLst>
          </p:cNvPr>
          <p:cNvSpPr>
            <a:spLocks noGrp="1"/>
          </p:cNvSpPr>
          <p:nvPr>
            <p:ph type="title"/>
          </p:nvPr>
        </p:nvSpPr>
        <p:spPr>
          <a:xfrm>
            <a:off x="1141413" y="618518"/>
            <a:ext cx="9905998" cy="1051256"/>
          </a:xfrm>
        </p:spPr>
        <p:txBody>
          <a:bodyPr/>
          <a:lstStyle/>
          <a:p>
            <a:r>
              <a:rPr lang="en-IN" dirty="0"/>
              <a:t>conclusion</a:t>
            </a:r>
          </a:p>
        </p:txBody>
      </p:sp>
      <p:sp>
        <p:nvSpPr>
          <p:cNvPr id="3" name="Content Placeholder 2">
            <a:extLst>
              <a:ext uri="{FF2B5EF4-FFF2-40B4-BE49-F238E27FC236}">
                <a16:creationId xmlns:a16="http://schemas.microsoft.com/office/drawing/2014/main" id="{990720F3-64D2-4D51-96DC-F11C14503E15}"/>
              </a:ext>
            </a:extLst>
          </p:cNvPr>
          <p:cNvSpPr>
            <a:spLocks noGrp="1"/>
          </p:cNvSpPr>
          <p:nvPr>
            <p:ph idx="1"/>
          </p:nvPr>
        </p:nvSpPr>
        <p:spPr>
          <a:xfrm>
            <a:off x="1141412" y="1762539"/>
            <a:ext cx="9905999" cy="4028662"/>
          </a:xfrm>
        </p:spPr>
        <p:txBody>
          <a:bodyPr/>
          <a:lstStyle/>
          <a:p>
            <a:r>
              <a:rPr lang="en-IN" sz="1800" dirty="0">
                <a:effectLst/>
                <a:latin typeface="Times New Roman" panose="02020603050405020304" pitchFamily="18" charset="0"/>
                <a:ea typeface="Calibri" panose="020F0502020204030204" pitchFamily="34" charset="0"/>
                <a:cs typeface="Sendnya"/>
              </a:rPr>
              <a:t>Nowadays, sentiment analysis or opinion mining is a hot topic in machine learning. We are still far to detect the sentiments of s corpus of texts very accurately because of the complexity in the English language and even more if we consider other languages such as Hindi.</a:t>
            </a:r>
          </a:p>
          <a:p>
            <a:r>
              <a:rPr lang="en-IN" sz="1800" spc="-5" dirty="0">
                <a:effectLst/>
                <a:latin typeface="Times New Roman" panose="02020603050405020304" pitchFamily="18" charset="0"/>
                <a:ea typeface="Times New Roman" panose="02020603050405020304" pitchFamily="18" charset="0"/>
              </a:rPr>
              <a:t>Data has become the basis of all decision-making processes whether it’s a business or a non-profit organization. Therefore, web scraping has found its applications in every endeavour of note in contemporary times.</a:t>
            </a:r>
          </a:p>
          <a:p>
            <a:r>
              <a:rPr lang="en-IN" sz="1800" spc="-5" dirty="0">
                <a:effectLst/>
                <a:latin typeface="Times New Roman" panose="02020603050405020304" pitchFamily="18" charset="0"/>
                <a:ea typeface="Times New Roman" panose="02020603050405020304" pitchFamily="18" charset="0"/>
              </a:rPr>
              <a:t>It is also becoming increasingly clear that those who will make creative and advanced use of web scraping tool will race ahead of others and gain a competitive advantage. So, leverage web scraping and boost your prospects in your chosen area of endeavour!</a:t>
            </a:r>
            <a:endParaRPr lang="en-IN" sz="1800" dirty="0">
              <a:effectLst/>
              <a:latin typeface="Times New Roman" panose="02020603050405020304" pitchFamily="18" charset="0"/>
              <a:ea typeface="Times New Roman" panose="02020603050405020304" pitchFamily="18" charset="0"/>
            </a:endParaRPr>
          </a:p>
          <a:p>
            <a:endParaRPr lang="en-IN" sz="1800" spc="-5"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Sendnya"/>
            </a:endParaRPr>
          </a:p>
          <a:p>
            <a:endParaRPr lang="en-IN" dirty="0"/>
          </a:p>
        </p:txBody>
      </p:sp>
    </p:spTree>
    <p:extLst>
      <p:ext uri="{BB962C8B-B14F-4D97-AF65-F5344CB8AC3E}">
        <p14:creationId xmlns:p14="http://schemas.microsoft.com/office/powerpoint/2010/main" val="10574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206867-C8A9-4A3D-A209-699D82032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939" y="387625"/>
            <a:ext cx="8362122" cy="6105939"/>
          </a:xfrm>
        </p:spPr>
      </p:pic>
    </p:spTree>
    <p:extLst>
      <p:ext uri="{BB962C8B-B14F-4D97-AF65-F5344CB8AC3E}">
        <p14:creationId xmlns:p14="http://schemas.microsoft.com/office/powerpoint/2010/main" val="137943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A344-93D9-4C0E-9A94-B7B7F2DDFA71}"/>
              </a:ext>
            </a:extLst>
          </p:cNvPr>
          <p:cNvSpPr>
            <a:spLocks noGrp="1"/>
          </p:cNvSpPr>
          <p:nvPr>
            <p:ph type="title"/>
          </p:nvPr>
        </p:nvSpPr>
        <p:spPr>
          <a:xfrm>
            <a:off x="1141413" y="618518"/>
            <a:ext cx="9905998" cy="1342804"/>
          </a:xfrm>
        </p:spPr>
        <p:txBody>
          <a:bodyPr/>
          <a:lstStyle/>
          <a:p>
            <a:r>
              <a:rPr lang="en-IN" dirty="0"/>
              <a:t>Abstract</a:t>
            </a:r>
          </a:p>
        </p:txBody>
      </p:sp>
      <p:sp>
        <p:nvSpPr>
          <p:cNvPr id="3" name="Content Placeholder 2">
            <a:extLst>
              <a:ext uri="{FF2B5EF4-FFF2-40B4-BE49-F238E27FC236}">
                <a16:creationId xmlns:a16="http://schemas.microsoft.com/office/drawing/2014/main" id="{3769019B-539A-43A2-B528-184BBF36207E}"/>
              </a:ext>
            </a:extLst>
          </p:cNvPr>
          <p:cNvSpPr>
            <a:spLocks noGrp="1"/>
          </p:cNvSpPr>
          <p:nvPr>
            <p:ph idx="1"/>
          </p:nvPr>
        </p:nvSpPr>
        <p:spPr>
          <a:xfrm>
            <a:off x="1141412" y="1961322"/>
            <a:ext cx="9905999" cy="3829879"/>
          </a:xfrm>
        </p:spPr>
        <p:txBody>
          <a:bodyPr>
            <a:normAutofit/>
          </a:bodyPr>
          <a:lstStyle/>
          <a:p>
            <a:r>
              <a:rPr lang="en-IN" sz="1800" dirty="0">
                <a:effectLst/>
                <a:latin typeface="Times New Roman" panose="02020603050405020304" pitchFamily="18" charset="0"/>
                <a:ea typeface="Calibri" panose="020F0502020204030204" pitchFamily="34" charset="0"/>
              </a:rPr>
              <a:t>Analysis of public information from social media could yield interesting results and insights into the world of public opinions about almost any product, service or personality.</a:t>
            </a:r>
          </a:p>
          <a:p>
            <a:r>
              <a:rPr lang="en-IN" sz="1800" dirty="0">
                <a:effectLst/>
                <a:latin typeface="Times New Roman" panose="02020603050405020304" pitchFamily="18" charset="0"/>
                <a:ea typeface="Calibri" panose="020F0502020204030204" pitchFamily="34" charset="0"/>
              </a:rPr>
              <a:t>Sentiment Analysis or Opinion Mining is the computational treatment of opinions, sentiments and subjectivity of text.</a:t>
            </a:r>
            <a:endParaRPr lang="en-IN" sz="1800" b="1"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Image search is a specialized data search used to find images using </a:t>
            </a:r>
            <a:r>
              <a:rPr lang="en-IN" sz="1800" dirty="0">
                <a:latin typeface="Times New Roman" panose="02020603050405020304" pitchFamily="18" charset="0"/>
                <a:ea typeface="Times New Roman" panose="02020603050405020304" pitchFamily="18" charset="0"/>
              </a:rPr>
              <a:t>W</a:t>
            </a:r>
            <a:r>
              <a:rPr lang="en-IN" sz="1800" dirty="0">
                <a:effectLst/>
                <a:latin typeface="Times New Roman" panose="02020603050405020304" pitchFamily="18" charset="0"/>
                <a:ea typeface="Times New Roman" panose="02020603050405020304" pitchFamily="18" charset="0"/>
              </a:rPr>
              <a:t>eb Scrapping. To search for images, a user may provide query terms such as keyword, image file/link, and the system will return images similar to the query.</a:t>
            </a:r>
          </a:p>
          <a:p>
            <a:r>
              <a:rPr lang="en-IN" sz="1800" dirty="0">
                <a:effectLst/>
                <a:latin typeface="Times New Roman" panose="02020603050405020304" pitchFamily="18" charset="0"/>
                <a:ea typeface="Calibri" panose="020F0502020204030204" pitchFamily="34" charset="0"/>
                <a:cs typeface="Sendnya"/>
              </a:rPr>
              <a:t>In this project we will be discussing a methodology which allows utilization and interpretation of twitter data to determine public opinions and images.</a:t>
            </a:r>
            <a:endParaRPr lang="en-IN" sz="1800" dirty="0">
              <a:effectLst/>
              <a:latin typeface="Calibri" panose="020F0502020204030204" pitchFamily="34" charset="0"/>
              <a:ea typeface="Calibri" panose="020F0502020204030204" pitchFamily="34" charset="0"/>
              <a:cs typeface="Sendnya"/>
            </a:endParaRPr>
          </a:p>
          <a:p>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sz="1800" dirty="0"/>
          </a:p>
        </p:txBody>
      </p:sp>
    </p:spTree>
    <p:extLst>
      <p:ext uri="{BB962C8B-B14F-4D97-AF65-F5344CB8AC3E}">
        <p14:creationId xmlns:p14="http://schemas.microsoft.com/office/powerpoint/2010/main" val="384939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CA1D-0B51-435B-B7BD-06FC01CA7971}"/>
              </a:ext>
            </a:extLst>
          </p:cNvPr>
          <p:cNvSpPr>
            <a:spLocks noGrp="1"/>
          </p:cNvSpPr>
          <p:nvPr>
            <p:ph type="title"/>
          </p:nvPr>
        </p:nvSpPr>
        <p:spPr>
          <a:xfrm>
            <a:off x="1141413" y="618518"/>
            <a:ext cx="9905998" cy="1329552"/>
          </a:xfrm>
        </p:spPr>
        <p:txBody>
          <a:bodyPr/>
          <a:lstStyle/>
          <a:p>
            <a:r>
              <a:rPr lang="en-IN" dirty="0"/>
              <a:t>introduction</a:t>
            </a:r>
          </a:p>
        </p:txBody>
      </p:sp>
      <p:sp>
        <p:nvSpPr>
          <p:cNvPr id="3" name="Content Placeholder 2">
            <a:extLst>
              <a:ext uri="{FF2B5EF4-FFF2-40B4-BE49-F238E27FC236}">
                <a16:creationId xmlns:a16="http://schemas.microsoft.com/office/drawing/2014/main" id="{D0C1DE76-C261-4876-99F0-A5B5D7F1921E}"/>
              </a:ext>
            </a:extLst>
          </p:cNvPr>
          <p:cNvSpPr>
            <a:spLocks noGrp="1"/>
          </p:cNvSpPr>
          <p:nvPr>
            <p:ph idx="1"/>
          </p:nvPr>
        </p:nvSpPr>
        <p:spPr>
          <a:xfrm>
            <a:off x="1141412" y="1948070"/>
            <a:ext cx="9905999" cy="3843131"/>
          </a:xfrm>
        </p:spPr>
        <p:txBody>
          <a:bodyPr>
            <a:normAutofit/>
          </a:bodyPr>
          <a:lstStyle/>
          <a:p>
            <a:r>
              <a:rPr lang="en-IN" sz="1800" dirty="0">
                <a:effectLst/>
                <a:latin typeface="Times New Roman" panose="02020603050405020304" pitchFamily="18" charset="0"/>
                <a:ea typeface="Times New Roman" panose="02020603050405020304" pitchFamily="18" charset="0"/>
              </a:rPr>
              <a:t>Sentiment Analysis is the process of ‘computationally’ determining whether a piece of writing is positive, negative or neutral. It’s also known as </a:t>
            </a:r>
            <a:r>
              <a:rPr lang="en-IN" sz="1800" b="1" dirty="0">
                <a:effectLst/>
                <a:latin typeface="Times New Roman" panose="02020603050405020304" pitchFamily="18" charset="0"/>
                <a:ea typeface="Times New Roman" panose="02020603050405020304" pitchFamily="18" charset="0"/>
              </a:rPr>
              <a:t>opinion mining</a:t>
            </a:r>
            <a:r>
              <a:rPr lang="en-IN" sz="1800" dirty="0">
                <a:effectLst/>
                <a:latin typeface="Times New Roman" panose="02020603050405020304" pitchFamily="18" charset="0"/>
                <a:ea typeface="Times New Roman" panose="02020603050405020304" pitchFamily="18" charset="0"/>
              </a:rPr>
              <a:t>, deriving the opinion or attitude of a speaker.</a:t>
            </a:r>
          </a:p>
          <a:p>
            <a:r>
              <a:rPr lang="en-IN" sz="1800" dirty="0">
                <a:latin typeface="Times New Roman" panose="02020603050405020304" pitchFamily="18" charset="0"/>
                <a:ea typeface="Times New Roman" panose="02020603050405020304" pitchFamily="18" charset="0"/>
              </a:rPr>
              <a:t>Image search based on twitter is done using web scrapping method.</a:t>
            </a:r>
          </a:p>
          <a:p>
            <a:r>
              <a:rPr lang="en-IN" sz="1800" dirty="0">
                <a:effectLst/>
                <a:latin typeface="Times New Roman" panose="02020603050405020304" pitchFamily="18" charset="0"/>
                <a:ea typeface="Times New Roman" panose="02020603050405020304" pitchFamily="18" charset="0"/>
                <a:cs typeface="Sendnya"/>
              </a:rPr>
              <a:t>Web Scraping (also termed Screen Scraping, Web Data Extraction, Web Harvesting etc.) is a technique employed to extract large amounts of data from websites whereby the data is extracted and saved to a local file in your computer or to a database in table (spreadsheet) format.</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Sendnya"/>
              </a:rPr>
              <a:t>In this project, we explore one method for building such data: using Twitter hashtags (e.g., #bestfeeling, #epicfail, #news) to identify positive, negative, and neutral tweets to use for training three-way sentiment classifiers. </a:t>
            </a:r>
            <a:endParaRPr lang="en-IN" dirty="0"/>
          </a:p>
        </p:txBody>
      </p:sp>
    </p:spTree>
    <p:extLst>
      <p:ext uri="{BB962C8B-B14F-4D97-AF65-F5344CB8AC3E}">
        <p14:creationId xmlns:p14="http://schemas.microsoft.com/office/powerpoint/2010/main" val="27358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C1C3-2435-4A2D-BE2B-9AA6EDE52537}"/>
              </a:ext>
            </a:extLst>
          </p:cNvPr>
          <p:cNvSpPr>
            <a:spLocks noGrp="1"/>
          </p:cNvSpPr>
          <p:nvPr>
            <p:ph type="title"/>
          </p:nvPr>
        </p:nvSpPr>
        <p:spPr>
          <a:xfrm>
            <a:off x="1141413" y="618518"/>
            <a:ext cx="9905998" cy="1303047"/>
          </a:xfrm>
        </p:spPr>
        <p:txBody>
          <a:bodyPr/>
          <a:lstStyle/>
          <a:p>
            <a:r>
              <a:rPr lang="en-IN" dirty="0"/>
              <a:t>Sentiment Analysis (opinion mining)</a:t>
            </a:r>
          </a:p>
        </p:txBody>
      </p:sp>
      <p:sp>
        <p:nvSpPr>
          <p:cNvPr id="3" name="Content Placeholder 2">
            <a:extLst>
              <a:ext uri="{FF2B5EF4-FFF2-40B4-BE49-F238E27FC236}">
                <a16:creationId xmlns:a16="http://schemas.microsoft.com/office/drawing/2014/main" id="{989D39DD-DEEA-4F2E-8525-95250D36EFC2}"/>
              </a:ext>
            </a:extLst>
          </p:cNvPr>
          <p:cNvSpPr>
            <a:spLocks noGrp="1"/>
          </p:cNvSpPr>
          <p:nvPr>
            <p:ph idx="1"/>
          </p:nvPr>
        </p:nvSpPr>
        <p:spPr>
          <a:xfrm>
            <a:off x="1141413" y="1921565"/>
            <a:ext cx="9905999" cy="3869636"/>
          </a:xfrm>
        </p:spPr>
        <p:txBody>
          <a:bodyPr>
            <a:normAutofit lnSpcReduction="10000"/>
          </a:bodyPr>
          <a:lstStyle/>
          <a:p>
            <a:r>
              <a:rPr lang="en-IN" sz="1800" dirty="0">
                <a:effectLst/>
                <a:latin typeface="Times New Roman" panose="02020603050405020304" pitchFamily="18" charset="0"/>
                <a:ea typeface="Times New Roman" panose="02020603050405020304" pitchFamily="18" charset="0"/>
                <a:cs typeface="Sendnya"/>
              </a:rPr>
              <a:t>Sentiment Analysis is the process of ‘computationally’ determining whether a piece of writing is positive, negative or neutral. It’s also known as </a:t>
            </a:r>
            <a:r>
              <a:rPr lang="en-IN" sz="1800" b="1" dirty="0">
                <a:effectLst/>
                <a:latin typeface="Times New Roman" panose="02020603050405020304" pitchFamily="18" charset="0"/>
                <a:ea typeface="Times New Roman" panose="02020603050405020304" pitchFamily="18" charset="0"/>
                <a:cs typeface="Sendnya"/>
              </a:rPr>
              <a:t>opinion mining</a:t>
            </a:r>
            <a:r>
              <a:rPr lang="en-IN" sz="1800" dirty="0">
                <a:effectLst/>
                <a:latin typeface="Times New Roman" panose="02020603050405020304" pitchFamily="18" charset="0"/>
                <a:ea typeface="Times New Roman" panose="02020603050405020304" pitchFamily="18" charset="0"/>
                <a:cs typeface="Sendnya"/>
              </a:rPr>
              <a:t>, deriving the opinion or attitude of a speaker.</a:t>
            </a:r>
          </a:p>
          <a:p>
            <a:r>
              <a:rPr lang="en-IN" sz="1800" dirty="0">
                <a:effectLst/>
                <a:latin typeface="Times New Roman" panose="02020603050405020304" pitchFamily="18" charset="0"/>
                <a:ea typeface="Calibri" panose="020F0502020204030204" pitchFamily="34" charset="0"/>
                <a:cs typeface="Sendnya"/>
              </a:rPr>
              <a:t>A basic task in opinion mining is classifying the </a:t>
            </a:r>
            <a:r>
              <a:rPr lang="en-IN" sz="1800" i="1" dirty="0">
                <a:effectLst/>
                <a:latin typeface="Calibri" panose="020F0502020204030204" pitchFamily="34" charset="0"/>
                <a:ea typeface="Calibri" panose="020F0502020204030204" pitchFamily="34" charset="0"/>
                <a:cs typeface="Sendnya"/>
              </a:rPr>
              <a:t>polarity</a:t>
            </a:r>
            <a:r>
              <a:rPr lang="en-IN" sz="1800" dirty="0">
                <a:effectLst/>
                <a:latin typeface="Calibri" panose="020F0502020204030204" pitchFamily="34" charset="0"/>
                <a:ea typeface="Calibri" panose="020F0502020204030204" pitchFamily="34" charset="0"/>
                <a:cs typeface="Sendnya"/>
              </a:rPr>
              <a:t> of a given text at the document, sentence, or feature/aspect level—whether the expressed opinion in a document, a sentence or an entity feature/aspect is positive, negative, or neutral. Advanced, "beyond polarity" sentiment classification looks, for instance, at emotional states such as "angry", "sad", and "</a:t>
            </a:r>
            <a:r>
              <a:rPr lang="en-IN" sz="1800" dirty="0">
                <a:effectLst/>
                <a:latin typeface="Times New Roman" panose="02020603050405020304" pitchFamily="18" charset="0"/>
                <a:ea typeface="Calibri" panose="020F0502020204030204" pitchFamily="34" charset="0"/>
                <a:cs typeface="Sendnya"/>
              </a:rPr>
              <a:t>happy".</a:t>
            </a:r>
            <a:endParaRPr lang="en-IN" sz="1800" dirty="0">
              <a:effectLst/>
              <a:latin typeface="Calibri" panose="020F0502020204030204" pitchFamily="34" charset="0"/>
              <a:ea typeface="Calibri" panose="020F0502020204030204" pitchFamily="34" charset="0"/>
              <a:cs typeface="Sendnya"/>
            </a:endParaRPr>
          </a:p>
          <a:p>
            <a:r>
              <a:rPr lang="en-IN" sz="1800" dirty="0">
                <a:effectLst/>
                <a:latin typeface="Calibri" panose="020F0502020204030204" pitchFamily="34" charset="0"/>
                <a:ea typeface="Calibri" panose="020F0502020204030204" pitchFamily="34" charset="0"/>
                <a:cs typeface="Sendnya"/>
              </a:rPr>
              <a:t>Many traditional approaches in sentiment analysis uses the bag of words method. The bag of words technique does not consider language morphology, and it could incorrectly classify two phrases of having the same meaning because it could have the same bag of words. The relationship between the collection of words is considered instead of the relationship between individual words.</a:t>
            </a:r>
            <a:endParaRPr lang="en-IN" dirty="0"/>
          </a:p>
        </p:txBody>
      </p:sp>
    </p:spTree>
    <p:extLst>
      <p:ext uri="{BB962C8B-B14F-4D97-AF65-F5344CB8AC3E}">
        <p14:creationId xmlns:p14="http://schemas.microsoft.com/office/powerpoint/2010/main" val="399934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11AE-2FD5-4C06-AC47-942E753A8446}"/>
              </a:ext>
            </a:extLst>
          </p:cNvPr>
          <p:cNvSpPr>
            <a:spLocks noGrp="1"/>
          </p:cNvSpPr>
          <p:nvPr>
            <p:ph type="title"/>
          </p:nvPr>
        </p:nvSpPr>
        <p:spPr>
          <a:xfrm>
            <a:off x="1141413" y="618518"/>
            <a:ext cx="9905998" cy="1236786"/>
          </a:xfrm>
        </p:spPr>
        <p:txBody>
          <a:bodyPr/>
          <a:lstStyle/>
          <a:p>
            <a:r>
              <a:rPr lang="en-IN" dirty="0"/>
              <a:t>Cont.…</a:t>
            </a:r>
          </a:p>
        </p:txBody>
      </p:sp>
      <p:sp>
        <p:nvSpPr>
          <p:cNvPr id="3" name="Content Placeholder 2">
            <a:extLst>
              <a:ext uri="{FF2B5EF4-FFF2-40B4-BE49-F238E27FC236}">
                <a16:creationId xmlns:a16="http://schemas.microsoft.com/office/drawing/2014/main" id="{8234DC88-9ADF-4B57-89DC-0BFC3AA43D8C}"/>
              </a:ext>
            </a:extLst>
          </p:cNvPr>
          <p:cNvSpPr>
            <a:spLocks noGrp="1"/>
          </p:cNvSpPr>
          <p:nvPr>
            <p:ph idx="1"/>
          </p:nvPr>
        </p:nvSpPr>
        <p:spPr>
          <a:xfrm>
            <a:off x="1141412" y="1855304"/>
            <a:ext cx="9905999" cy="3935897"/>
          </a:xfrm>
        </p:spPr>
        <p:txBody>
          <a:bodyPr>
            <a:normAutofit/>
          </a:bodyPr>
          <a:lstStyle/>
          <a:p>
            <a:pPr marL="0" indent="0" algn="just">
              <a:lnSpc>
                <a:spcPct val="107000"/>
              </a:lnSpc>
              <a:spcAft>
                <a:spcPts val="0"/>
              </a:spcAft>
              <a:buNone/>
            </a:pPr>
            <a:r>
              <a:rPr lang="en-IN" sz="1800" dirty="0">
                <a:latin typeface="Times New Roman" panose="02020603050405020304" pitchFamily="18" charset="0"/>
                <a:ea typeface="Calibri" panose="020F0502020204030204" pitchFamily="34" charset="0"/>
                <a:cs typeface="Sendnya"/>
              </a:rPr>
              <a:t> </a:t>
            </a:r>
            <a:r>
              <a:rPr lang="en-IN" sz="1800" dirty="0">
                <a:effectLst/>
                <a:latin typeface="Times New Roman" panose="02020603050405020304" pitchFamily="18" charset="0"/>
                <a:ea typeface="Calibri" panose="020F0502020204030204" pitchFamily="34" charset="0"/>
                <a:cs typeface="Sendnya"/>
              </a:rPr>
              <a:t>The objectives of this project are:</a:t>
            </a:r>
            <a:endParaRPr lang="en-IN" sz="1800" dirty="0">
              <a:effectLst/>
              <a:latin typeface="Calibri" panose="020F0502020204030204" pitchFamily="34" charset="0"/>
              <a:ea typeface="Calibri" panose="020F0502020204030204" pitchFamily="34" charset="0"/>
              <a:cs typeface="Sendnya"/>
            </a:endParaRPr>
          </a:p>
          <a:p>
            <a:pPr algn="just">
              <a:lnSpc>
                <a:spcPct val="107000"/>
              </a:lnSpc>
              <a:spcAft>
                <a:spcPts val="0"/>
              </a:spcAft>
            </a:pPr>
            <a:r>
              <a:rPr lang="en-IN" sz="1800" dirty="0">
                <a:effectLst/>
                <a:latin typeface="Times New Roman" panose="02020603050405020304" pitchFamily="18" charset="0"/>
                <a:ea typeface="Calibri" panose="020F0502020204030204" pitchFamily="34" charset="0"/>
                <a:cs typeface="Sendnya"/>
              </a:rPr>
              <a:t>Sentiment Analysis to determine the attitude of the mass is positive,</a:t>
            </a:r>
            <a:r>
              <a:rPr lang="en-IN" sz="1800" dirty="0">
                <a:latin typeface="Calibri" panose="020F0502020204030204" pitchFamily="34" charset="0"/>
                <a:ea typeface="Calibri" panose="020F0502020204030204" pitchFamily="34" charset="0"/>
                <a:cs typeface="Sendnya"/>
              </a:rPr>
              <a:t> </a:t>
            </a:r>
            <a:r>
              <a:rPr lang="en-IN" sz="1800" dirty="0">
                <a:effectLst/>
                <a:latin typeface="Times New Roman" panose="02020603050405020304" pitchFamily="18" charset="0"/>
                <a:ea typeface="Calibri" panose="020F0502020204030204" pitchFamily="34" charset="0"/>
                <a:cs typeface="Sendnya"/>
              </a:rPr>
              <a:t>negative or neutral towards the subject of interest</a:t>
            </a:r>
          </a:p>
          <a:p>
            <a:pPr algn="just">
              <a:lnSpc>
                <a:spcPct val="107000"/>
              </a:lnSpc>
              <a:spcAft>
                <a:spcPts val="0"/>
              </a:spcAft>
            </a:pPr>
            <a:r>
              <a:rPr lang="en-IN" sz="1800" dirty="0">
                <a:effectLst/>
                <a:latin typeface="Times New Roman" panose="02020603050405020304" pitchFamily="18" charset="0"/>
                <a:ea typeface="Calibri" panose="020F0502020204030204" pitchFamily="34" charset="0"/>
                <a:cs typeface="Sendnya"/>
              </a:rPr>
              <a:t> Graphical representation of the sentiment in form of Pie-Chart, Bar Diagram, etc.  </a:t>
            </a:r>
          </a:p>
          <a:p>
            <a:pPr algn="just">
              <a:lnSpc>
                <a:spcPct val="107000"/>
              </a:lnSpc>
              <a:spcAft>
                <a:spcPts val="0"/>
              </a:spcAft>
            </a:pPr>
            <a:r>
              <a:rPr lang="en-IN" sz="1800" dirty="0">
                <a:effectLst/>
                <a:latin typeface="Times New Roman" panose="02020603050405020304" pitchFamily="18" charset="0"/>
                <a:ea typeface="Calibri" panose="020F0502020204030204" pitchFamily="34" charset="0"/>
                <a:cs typeface="Sendnya"/>
              </a:rPr>
              <a:t>The main feature of our web application is that it helps to determine the opinion</a:t>
            </a:r>
            <a:r>
              <a:rPr lang="en-IN" sz="1800" dirty="0">
                <a:latin typeface="Calibri" panose="020F0502020204030204" pitchFamily="34" charset="0"/>
                <a:ea typeface="Calibri" panose="020F0502020204030204" pitchFamily="34" charset="0"/>
                <a:cs typeface="Sendnya"/>
              </a:rPr>
              <a:t> </a:t>
            </a:r>
            <a:r>
              <a:rPr lang="en-IN" sz="1800" dirty="0">
                <a:effectLst/>
                <a:latin typeface="Times New Roman" panose="02020603050405020304" pitchFamily="18" charset="0"/>
                <a:ea typeface="Calibri" panose="020F0502020204030204" pitchFamily="34" charset="0"/>
              </a:rPr>
              <a:t>about the peoples on products, government work, politics or any other by analysing the tweets.</a:t>
            </a:r>
            <a:endParaRPr lang="en-IN" sz="1800" dirty="0">
              <a:effectLst/>
              <a:latin typeface="Calibri" panose="020F0502020204030204" pitchFamily="34" charset="0"/>
              <a:ea typeface="Calibri" panose="020F0502020204030204" pitchFamily="34" charset="0"/>
              <a:cs typeface="Sendnya"/>
            </a:endParaRPr>
          </a:p>
          <a:p>
            <a:endParaRPr lang="en-IN" dirty="0"/>
          </a:p>
        </p:txBody>
      </p:sp>
    </p:spTree>
    <p:extLst>
      <p:ext uri="{BB962C8B-B14F-4D97-AF65-F5344CB8AC3E}">
        <p14:creationId xmlns:p14="http://schemas.microsoft.com/office/powerpoint/2010/main" val="67651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6529E-3AB3-4FCC-B024-ECFF5E426F5C}"/>
              </a:ext>
            </a:extLst>
          </p:cNvPr>
          <p:cNvSpPr>
            <a:spLocks noGrp="1"/>
          </p:cNvSpPr>
          <p:nvPr>
            <p:ph type="title"/>
          </p:nvPr>
        </p:nvSpPr>
        <p:spPr>
          <a:xfrm>
            <a:off x="1141413" y="618518"/>
            <a:ext cx="9905998" cy="1289795"/>
          </a:xfrm>
        </p:spPr>
        <p:txBody>
          <a:bodyPr/>
          <a:lstStyle/>
          <a:p>
            <a:r>
              <a:rPr lang="en-IN" dirty="0"/>
              <a:t>Image search (web scrapping)</a:t>
            </a:r>
          </a:p>
        </p:txBody>
      </p:sp>
      <p:sp>
        <p:nvSpPr>
          <p:cNvPr id="3" name="Content Placeholder 2">
            <a:extLst>
              <a:ext uri="{FF2B5EF4-FFF2-40B4-BE49-F238E27FC236}">
                <a16:creationId xmlns:a16="http://schemas.microsoft.com/office/drawing/2014/main" id="{4F1ABD3D-029E-479D-AFCC-4687280CB15D}"/>
              </a:ext>
            </a:extLst>
          </p:cNvPr>
          <p:cNvSpPr>
            <a:spLocks noGrp="1"/>
          </p:cNvSpPr>
          <p:nvPr>
            <p:ph idx="1"/>
          </p:nvPr>
        </p:nvSpPr>
        <p:spPr>
          <a:xfrm>
            <a:off x="1141412" y="1908313"/>
            <a:ext cx="9905999" cy="3882888"/>
          </a:xfrm>
        </p:spPr>
        <p:txBody>
          <a:bodyPr/>
          <a:lstStyle/>
          <a:p>
            <a:r>
              <a:rPr lang="en-IN" sz="1800" b="1" dirty="0">
                <a:effectLst/>
                <a:latin typeface="Times New Roman" panose="02020603050405020304" pitchFamily="18" charset="0"/>
                <a:ea typeface="Times New Roman" panose="02020603050405020304" pitchFamily="18" charset="0"/>
              </a:rPr>
              <a:t>Image search</a:t>
            </a:r>
            <a:r>
              <a:rPr lang="en-IN" sz="1800" dirty="0">
                <a:effectLst/>
                <a:latin typeface="Times New Roman" panose="02020603050405020304" pitchFamily="18" charset="0"/>
                <a:ea typeface="Times New Roman" panose="02020603050405020304" pitchFamily="18" charset="0"/>
              </a:rPr>
              <a:t> is a specialized data search used to find images using web scrapping. To search for images, a user may provide query terms such as keyword, image file/link, or click on some image, and the system will return images "similar" to the query.</a:t>
            </a:r>
          </a:p>
          <a:p>
            <a:r>
              <a:rPr lang="en-IN" sz="1800" dirty="0">
                <a:effectLst/>
                <a:latin typeface="Times New Roman" panose="02020603050405020304" pitchFamily="18" charset="0"/>
                <a:ea typeface="Times New Roman" panose="02020603050405020304" pitchFamily="18" charset="0"/>
                <a:cs typeface="Sendnya"/>
              </a:rPr>
              <a:t>Web Scraping (also termed Screen Scraping, Web Data Extraction, Web Harvesting etc.) is a technique employed to extract large amounts of data from websites whereby the data is extracted and saved to a local file in your computer or to a database in table (spreadsheet) format.</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cs typeface="Sendnya"/>
              </a:rPr>
              <a:t>For scrapping Twitter, we need to setup a Twitter App. First of all, login from your Twitter account and go to Twitter Apps. Create a new app , go to </a:t>
            </a:r>
            <a:r>
              <a:rPr lang="en-IN" sz="1800" b="0" dirty="0">
                <a:effectLst/>
                <a:latin typeface="Times New Roman" panose="02020603050405020304" pitchFamily="18" charset="0"/>
                <a:ea typeface="Calibri" panose="020F0502020204030204" pitchFamily="34" charset="0"/>
                <a:cs typeface="Sendnya"/>
              </a:rPr>
              <a:t>Keys and access tokens</a:t>
            </a:r>
            <a:r>
              <a:rPr lang="en-IN" sz="1800" b="1" dirty="0">
                <a:effectLst/>
                <a:latin typeface="Times New Roman" panose="02020603050405020304" pitchFamily="18" charset="0"/>
                <a:ea typeface="Calibri" panose="020F0502020204030204" pitchFamily="34" charset="0"/>
                <a:cs typeface="Sendnya"/>
              </a:rPr>
              <a:t> </a:t>
            </a:r>
            <a:r>
              <a:rPr lang="en-IN" sz="1800" dirty="0">
                <a:effectLst/>
                <a:latin typeface="Times New Roman" panose="02020603050405020304" pitchFamily="18" charset="0"/>
                <a:ea typeface="Calibri" panose="020F0502020204030204" pitchFamily="34" charset="0"/>
                <a:cs typeface="Sendnya"/>
              </a:rPr>
              <a:t>and copy Consumer Key, Consumer Secret, Access Token and Access Token Secret. </a:t>
            </a:r>
            <a:endParaRPr lang="en-IN" sz="1800" dirty="0">
              <a:effectLst/>
              <a:latin typeface="Calibri" panose="020F0502020204030204" pitchFamily="34" charset="0"/>
              <a:ea typeface="Calibri" panose="020F0502020204030204" pitchFamily="34" charset="0"/>
              <a:cs typeface="Sendnya"/>
            </a:endParaRPr>
          </a:p>
          <a:p>
            <a:endParaRPr lang="en-IN" dirty="0"/>
          </a:p>
        </p:txBody>
      </p:sp>
    </p:spTree>
    <p:extLst>
      <p:ext uri="{BB962C8B-B14F-4D97-AF65-F5344CB8AC3E}">
        <p14:creationId xmlns:p14="http://schemas.microsoft.com/office/powerpoint/2010/main" val="18385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E90A-EE93-47AB-BA58-0918E67F75E0}"/>
              </a:ext>
            </a:extLst>
          </p:cNvPr>
          <p:cNvSpPr>
            <a:spLocks noGrp="1"/>
          </p:cNvSpPr>
          <p:nvPr>
            <p:ph type="title"/>
          </p:nvPr>
        </p:nvSpPr>
        <p:spPr>
          <a:xfrm>
            <a:off x="1141413" y="618518"/>
            <a:ext cx="9905998" cy="1104265"/>
          </a:xfrm>
        </p:spPr>
        <p:txBody>
          <a:bodyPr/>
          <a:lstStyle/>
          <a:p>
            <a:r>
              <a:rPr lang="en-IN" dirty="0"/>
              <a:t>Cont.…</a:t>
            </a:r>
          </a:p>
        </p:txBody>
      </p:sp>
      <p:sp>
        <p:nvSpPr>
          <p:cNvPr id="3" name="Content Placeholder 2">
            <a:extLst>
              <a:ext uri="{FF2B5EF4-FFF2-40B4-BE49-F238E27FC236}">
                <a16:creationId xmlns:a16="http://schemas.microsoft.com/office/drawing/2014/main" id="{9430E38F-A076-471E-8E43-ACB121FCC5CE}"/>
              </a:ext>
            </a:extLst>
          </p:cNvPr>
          <p:cNvSpPr>
            <a:spLocks noGrp="1"/>
          </p:cNvSpPr>
          <p:nvPr>
            <p:ph idx="1"/>
          </p:nvPr>
        </p:nvSpPr>
        <p:spPr>
          <a:xfrm>
            <a:off x="1141412" y="1722783"/>
            <a:ext cx="9905999" cy="4068418"/>
          </a:xfrm>
        </p:spPr>
        <p:txBody>
          <a:bodyPr/>
          <a:lstStyle/>
          <a:p>
            <a:pPr marL="0" indent="0">
              <a:buNone/>
            </a:pPr>
            <a:r>
              <a:rPr lang="en-IN" dirty="0"/>
              <a:t> </a:t>
            </a:r>
            <a:r>
              <a:rPr lang="en-IN" sz="1800" dirty="0">
                <a:latin typeface="Times New Roman" panose="02020603050405020304" pitchFamily="18" charset="0"/>
                <a:cs typeface="Times New Roman" panose="02020603050405020304" pitchFamily="18" charset="0"/>
              </a:rPr>
              <a:t>The main advantages of web scrapping are: </a:t>
            </a:r>
          </a:p>
          <a:p>
            <a:r>
              <a:rPr lang="en-IN" sz="1800" dirty="0">
                <a:effectLst/>
                <a:latin typeface="Times New Roman" panose="02020603050405020304" pitchFamily="18" charset="0"/>
                <a:ea typeface="Calibri" panose="020F0502020204030204" pitchFamily="34" charset="0"/>
              </a:rPr>
              <a:t>Web scraping is used to collect a large set of data (Statistics, General Information, Temperature, etc.) from websites, which are analysed and used to carry out Surveys or for R&amp;D.</a:t>
            </a:r>
          </a:p>
          <a:p>
            <a:r>
              <a:rPr lang="en-IN" sz="1800" dirty="0">
                <a:effectLst/>
                <a:latin typeface="Times New Roman" panose="02020603050405020304" pitchFamily="18" charset="0"/>
                <a:ea typeface="Calibri" panose="020F0502020204030204" pitchFamily="34" charset="0"/>
              </a:rPr>
              <a:t>Web scraping is used to collect data from Social Media websites such as Twitter to find out what’s trending.</a:t>
            </a:r>
          </a:p>
          <a:p>
            <a:r>
              <a:rPr lang="en-US" sz="1800" dirty="0">
                <a:effectLst/>
                <a:latin typeface="Times New Roman" panose="02020603050405020304" pitchFamily="18" charset="0"/>
                <a:ea typeface="Calibri" panose="020F0502020204030204" pitchFamily="34" charset="0"/>
              </a:rPr>
              <a:t>Details regarding job openings, interviews are collected from different websites and then listed in one place so that it is easily accessible to the user.</a:t>
            </a:r>
            <a:endParaRPr lang="en-IN" sz="1800" dirty="0">
              <a:effectLst/>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187484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4227-554E-47FA-96C0-C540EC087440}"/>
              </a:ext>
            </a:extLst>
          </p:cNvPr>
          <p:cNvSpPr>
            <a:spLocks noGrp="1"/>
          </p:cNvSpPr>
          <p:nvPr>
            <p:ph type="title"/>
          </p:nvPr>
        </p:nvSpPr>
        <p:spPr>
          <a:xfrm>
            <a:off x="1141413" y="618518"/>
            <a:ext cx="9905998" cy="1064508"/>
          </a:xfrm>
        </p:spPr>
        <p:txBody>
          <a:bodyPr/>
          <a:lstStyle/>
          <a:p>
            <a:r>
              <a:rPr lang="en-IN" dirty="0"/>
              <a:t>modules</a:t>
            </a:r>
          </a:p>
        </p:txBody>
      </p:sp>
      <p:sp>
        <p:nvSpPr>
          <p:cNvPr id="3" name="Content Placeholder 2">
            <a:extLst>
              <a:ext uri="{FF2B5EF4-FFF2-40B4-BE49-F238E27FC236}">
                <a16:creationId xmlns:a16="http://schemas.microsoft.com/office/drawing/2014/main" id="{2EEC2AAD-2AE3-41C7-B47E-71307D1D0337}"/>
              </a:ext>
            </a:extLst>
          </p:cNvPr>
          <p:cNvSpPr>
            <a:spLocks noGrp="1"/>
          </p:cNvSpPr>
          <p:nvPr>
            <p:ph idx="1"/>
          </p:nvPr>
        </p:nvSpPr>
        <p:spPr>
          <a:xfrm>
            <a:off x="1141412" y="1683026"/>
            <a:ext cx="9905999" cy="4108175"/>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Only two modules are being available in this project:</a:t>
            </a:r>
          </a:p>
          <a:p>
            <a:r>
              <a:rPr lang="en-IN" sz="2000" dirty="0">
                <a:latin typeface="Times New Roman" panose="02020603050405020304" pitchFamily="18" charset="0"/>
                <a:cs typeface="Times New Roman" panose="02020603050405020304" pitchFamily="18" charset="0"/>
              </a:rPr>
              <a:t>User</a:t>
            </a:r>
          </a:p>
          <a:p>
            <a:r>
              <a:rPr lang="en-IN" sz="2000" dirty="0">
                <a:latin typeface="Times New Roman" panose="02020603050405020304" pitchFamily="18" charset="0"/>
                <a:cs typeface="Times New Roman" panose="02020603050405020304" pitchFamily="18" charset="0"/>
              </a:rPr>
              <a:t>Twitter API (Application Programming Interfaces)</a:t>
            </a: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The entire project is done with </a:t>
            </a:r>
            <a:r>
              <a:rPr lang="en-IN" sz="2000" b="1" dirty="0">
                <a:latin typeface="Times New Roman" panose="02020603050405020304" pitchFamily="18" charset="0"/>
                <a:cs typeface="Times New Roman" panose="02020603050405020304" pitchFamily="18" charset="0"/>
              </a:rPr>
              <a:t>PYTHON </a:t>
            </a:r>
            <a:r>
              <a:rPr lang="en-IN" sz="2000" dirty="0">
                <a:latin typeface="Times New Roman" panose="02020603050405020304" pitchFamily="18" charset="0"/>
                <a:cs typeface="Times New Roman" panose="02020603050405020304" pitchFamily="18" charset="0"/>
              </a:rPr>
              <a:t>as programming language and its modules.</a:t>
            </a:r>
            <a:r>
              <a:rPr lang="en-IN" sz="2000" b="1"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Python is the best programming language to create and develop web scrapping and data mining related applications as it is well equipped with wide range of modules which makes it easier.</a:t>
            </a:r>
          </a:p>
        </p:txBody>
      </p:sp>
    </p:spTree>
    <p:extLst>
      <p:ext uri="{BB962C8B-B14F-4D97-AF65-F5344CB8AC3E}">
        <p14:creationId xmlns:p14="http://schemas.microsoft.com/office/powerpoint/2010/main" val="390725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E4FB-7D5D-43C3-BF11-4A05B480F6C3}"/>
              </a:ext>
            </a:extLst>
          </p:cNvPr>
          <p:cNvSpPr>
            <a:spLocks noGrp="1"/>
          </p:cNvSpPr>
          <p:nvPr>
            <p:ph type="title"/>
          </p:nvPr>
        </p:nvSpPr>
        <p:spPr>
          <a:xfrm>
            <a:off x="1141413" y="618518"/>
            <a:ext cx="9905998" cy="1157273"/>
          </a:xfrm>
        </p:spPr>
        <p:txBody>
          <a:bodyPr/>
          <a:lstStyle/>
          <a:p>
            <a:r>
              <a:rPr lang="en-IN" dirty="0"/>
              <a:t>Twitter Api</a:t>
            </a:r>
          </a:p>
        </p:txBody>
      </p:sp>
      <p:sp>
        <p:nvSpPr>
          <p:cNvPr id="3" name="Content Placeholder 2">
            <a:extLst>
              <a:ext uri="{FF2B5EF4-FFF2-40B4-BE49-F238E27FC236}">
                <a16:creationId xmlns:a16="http://schemas.microsoft.com/office/drawing/2014/main" id="{69F07C15-6098-46C5-836B-A73E1EDDC5EA}"/>
              </a:ext>
            </a:extLst>
          </p:cNvPr>
          <p:cNvSpPr>
            <a:spLocks noGrp="1"/>
          </p:cNvSpPr>
          <p:nvPr>
            <p:ph idx="1"/>
          </p:nvPr>
        </p:nvSpPr>
        <p:spPr>
          <a:xfrm>
            <a:off x="1141413" y="1775791"/>
            <a:ext cx="9905999" cy="4015410"/>
          </a:xfrm>
        </p:spPr>
        <p:txBody>
          <a:bodyPr/>
          <a:lstStyle/>
          <a:p>
            <a:r>
              <a:rPr lang="en-IN" sz="1800" b="1" dirty="0">
                <a:effectLst/>
                <a:latin typeface="Times New Roman" panose="02020603050405020304" pitchFamily="18" charset="0"/>
                <a:ea typeface="Calibri" panose="020F0502020204030204" pitchFamily="34" charset="0"/>
              </a:rPr>
              <a:t>Twitter</a:t>
            </a:r>
            <a:r>
              <a:rPr lang="en-IN" sz="1800" dirty="0">
                <a:effectLst/>
                <a:latin typeface="Times New Roman" panose="02020603050405020304" pitchFamily="18" charset="0"/>
                <a:ea typeface="Calibri" panose="020F0502020204030204" pitchFamily="34" charset="0"/>
              </a:rPr>
              <a:t> is an American microblogging and social networking service on which users post and interact with messages known as "tweets". Registered users can post, like, and retweet tweets, but unregistered users can only read them.</a:t>
            </a:r>
          </a:p>
          <a:p>
            <a:r>
              <a:rPr lang="en-IN" sz="1800" dirty="0">
                <a:effectLst/>
                <a:latin typeface="Times New Roman" panose="02020603050405020304" pitchFamily="18" charset="0"/>
                <a:ea typeface="Calibri" panose="020F0502020204030204" pitchFamily="34" charset="0"/>
              </a:rPr>
              <a:t>To share information on Twitter as widely as possible, Twitter also provide companies, developers, and users with programmatic access to Twitter data through our APIs (application programming interfaces).</a:t>
            </a:r>
          </a:p>
          <a:p>
            <a:r>
              <a:rPr lang="en-IN" sz="1800" dirty="0">
                <a:effectLst/>
                <a:latin typeface="Times New Roman" panose="02020603050405020304" pitchFamily="18" charset="0"/>
                <a:ea typeface="Calibri" panose="020F0502020204030204" pitchFamily="34" charset="0"/>
              </a:rPr>
              <a:t> At a high level, APIs are the way computer programs “talk” to each other so that they can request and deliver information.</a:t>
            </a:r>
          </a:p>
          <a:p>
            <a:r>
              <a:rPr lang="en-IN" sz="1800" dirty="0">
                <a:effectLst/>
                <a:latin typeface="Times New Roman" panose="02020603050405020304" pitchFamily="18" charset="0"/>
                <a:ea typeface="Calibri" panose="020F0502020204030204" pitchFamily="34" charset="0"/>
              </a:rPr>
              <a:t>Twitter allows access to parts of our service via APIs to allow people to build software that integrates with Twitter, like a solution that helps a company respond to customer feedback on Twitter.</a:t>
            </a:r>
            <a:endParaRPr lang="en-IN" dirty="0"/>
          </a:p>
        </p:txBody>
      </p:sp>
    </p:spTree>
    <p:extLst>
      <p:ext uri="{BB962C8B-B14F-4D97-AF65-F5344CB8AC3E}">
        <p14:creationId xmlns:p14="http://schemas.microsoft.com/office/powerpoint/2010/main" val="1172167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680</TotalTime>
  <Words>1324</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Calibri</vt:lpstr>
      <vt:lpstr>Lucida Grande</vt:lpstr>
      <vt:lpstr>Times New Roman</vt:lpstr>
      <vt:lpstr>Tw Cen MT</vt:lpstr>
      <vt:lpstr>Wingdings</vt:lpstr>
      <vt:lpstr>Circuit</vt:lpstr>
      <vt:lpstr>Sentiment analysis and image search  USING twitter</vt:lpstr>
      <vt:lpstr>Abstract</vt:lpstr>
      <vt:lpstr>introduction</vt:lpstr>
      <vt:lpstr>Sentiment Analysis (opinion mining)</vt:lpstr>
      <vt:lpstr>Cont.…</vt:lpstr>
      <vt:lpstr>Image search (web scrapping)</vt:lpstr>
      <vt:lpstr>Cont.…</vt:lpstr>
      <vt:lpstr>modules</vt:lpstr>
      <vt:lpstr>Twitter Api</vt:lpstr>
      <vt:lpstr>Python</vt:lpstr>
      <vt:lpstr>Python Modules</vt:lpstr>
      <vt:lpstr>Web scrapping architecture</vt:lpstr>
      <vt:lpstr>Sentiment analysis architecture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 Reddy</dc:creator>
  <cp:lastModifiedBy>Jaya Reddy</cp:lastModifiedBy>
  <cp:revision>25</cp:revision>
  <dcterms:created xsi:type="dcterms:W3CDTF">2020-07-09T06:30:06Z</dcterms:created>
  <dcterms:modified xsi:type="dcterms:W3CDTF">2020-08-15T06:37:01Z</dcterms:modified>
</cp:coreProperties>
</file>